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5" autoAdjust="0"/>
    <p:restoredTop sz="94660"/>
  </p:normalViewPr>
  <p:slideViewPr>
    <p:cSldViewPr>
      <p:cViewPr>
        <p:scale>
          <a:sx n="90" d="100"/>
          <a:sy n="90" d="100"/>
        </p:scale>
        <p:origin x="-115"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E057FF-F8D3-4D08-B8F8-C1C30DF3CCBA}" type="datetimeFigureOut">
              <a:rPr lang="en-GB" smtClean="0"/>
              <a:t>30/01/2017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2542202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E057FF-F8D3-4D08-B8F8-C1C30DF3CCBA}" type="datetimeFigureOut">
              <a:rPr lang="en-GB" smtClean="0"/>
              <a:t>30/01/2017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103224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E057FF-F8D3-4D08-B8F8-C1C30DF3CCBA}" type="datetimeFigureOut">
              <a:rPr lang="en-GB" smtClean="0"/>
              <a:t>30/01/2017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403055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E057FF-F8D3-4D08-B8F8-C1C30DF3CCBA}" type="datetimeFigureOut">
              <a:rPr lang="en-GB" smtClean="0"/>
              <a:t>30/01/2017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2207216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057FF-F8D3-4D08-B8F8-C1C30DF3CCBA}" type="datetimeFigureOut">
              <a:rPr lang="en-GB" smtClean="0"/>
              <a:t>30/01/2017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2892203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E057FF-F8D3-4D08-B8F8-C1C30DF3CCBA}" type="datetimeFigureOut">
              <a:rPr lang="en-GB" smtClean="0"/>
              <a:t>30/01/2017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62880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E057FF-F8D3-4D08-B8F8-C1C30DF3CCBA}" type="datetimeFigureOut">
              <a:rPr lang="en-GB" smtClean="0"/>
              <a:t>30/01/2017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174090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E057FF-F8D3-4D08-B8F8-C1C30DF3CCBA}" type="datetimeFigureOut">
              <a:rPr lang="en-GB" smtClean="0"/>
              <a:t>30/01/2017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250125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057FF-F8D3-4D08-B8F8-C1C30DF3CCBA}" type="datetimeFigureOut">
              <a:rPr lang="en-GB" smtClean="0"/>
              <a:t>30/01/2017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118292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057FF-F8D3-4D08-B8F8-C1C30DF3CCBA}" type="datetimeFigureOut">
              <a:rPr lang="en-GB" smtClean="0"/>
              <a:t>30/01/2017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44141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057FF-F8D3-4D08-B8F8-C1C30DF3CCBA}" type="datetimeFigureOut">
              <a:rPr lang="en-GB" smtClean="0"/>
              <a:t>30/01/2017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A891D9-3FB1-400F-8C11-E3A1EDEE49F9}" type="slidenum">
              <a:rPr lang="en-GB" smtClean="0"/>
              <a:t>‹#›</a:t>
            </a:fld>
            <a:endParaRPr lang="en-GB"/>
          </a:p>
        </p:txBody>
      </p:sp>
    </p:spTree>
    <p:extLst>
      <p:ext uri="{BB962C8B-B14F-4D97-AF65-F5344CB8AC3E}">
        <p14:creationId xmlns:p14="http://schemas.microsoft.com/office/powerpoint/2010/main" val="116602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057FF-F8D3-4D08-B8F8-C1C30DF3CCBA}" type="datetimeFigureOut">
              <a:rPr lang="en-GB" smtClean="0"/>
              <a:t>30/01/2017</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891D9-3FB1-400F-8C11-E3A1EDEE49F9}" type="slidenum">
              <a:rPr lang="en-GB" smtClean="0"/>
              <a:t>‹#›</a:t>
            </a:fld>
            <a:endParaRPr lang="en-GB"/>
          </a:p>
        </p:txBody>
      </p:sp>
    </p:spTree>
    <p:extLst>
      <p:ext uri="{BB962C8B-B14F-4D97-AF65-F5344CB8AC3E}">
        <p14:creationId xmlns:p14="http://schemas.microsoft.com/office/powerpoint/2010/main" val="3882182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396" y="836712"/>
            <a:ext cx="571500" cy="60693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0305" y="836712"/>
            <a:ext cx="571500" cy="606933"/>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813" y="836712"/>
            <a:ext cx="571500" cy="606933"/>
          </a:xfrm>
          <a:prstGeom prst="rect">
            <a:avLst/>
          </a:prstGeom>
        </p:spPr>
      </p:pic>
      <p:sp>
        <p:nvSpPr>
          <p:cNvPr id="7" name="Rounded Rectangle 6"/>
          <p:cNvSpPr/>
          <p:nvPr/>
        </p:nvSpPr>
        <p:spPr>
          <a:xfrm>
            <a:off x="46301" y="350657"/>
            <a:ext cx="9025507" cy="432049"/>
          </a:xfrm>
          <a:prstGeom prst="roundRect">
            <a:avLst/>
          </a:prstGeom>
          <a:ln w="12700">
            <a:solidFill>
              <a:schemeClr val="accent3"/>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r>
              <a:rPr lang="en-GB" sz="1200" b="1" dirty="0" smtClean="0">
                <a:latin typeface="Segoe UI" panose="020B0502040204020203" pitchFamily="34" charset="0"/>
                <a:ea typeface="Segoe UI" panose="020B0502040204020203" pitchFamily="34" charset="0"/>
                <a:cs typeface="Segoe UI" panose="020B0502040204020203" pitchFamily="34" charset="0"/>
              </a:rPr>
              <a:t>What is strong?</a:t>
            </a:r>
            <a:endParaRPr lang="en-GB" sz="1050" dirty="0">
              <a:latin typeface="Segoe UI" panose="020B0502040204020203" pitchFamily="34" charset="0"/>
              <a:ea typeface="Segoe UI" panose="020B0502040204020203" pitchFamily="34" charset="0"/>
              <a:cs typeface="Segoe UI" panose="020B0502040204020203" pitchFamily="34" charset="0"/>
            </a:endParaRPr>
          </a:p>
        </p:txBody>
      </p:sp>
      <p:sp>
        <p:nvSpPr>
          <p:cNvPr id="25" name="Rounded Rectangle 14"/>
          <p:cNvSpPr>
            <a:spLocks noChangeArrowheads="1"/>
          </p:cNvSpPr>
          <p:nvPr/>
        </p:nvSpPr>
        <p:spPr bwMode="auto">
          <a:xfrm>
            <a:off x="146945" y="1808821"/>
            <a:ext cx="2060665" cy="3132347"/>
          </a:xfrm>
          <a:prstGeom prst="roundRect">
            <a:avLst>
              <a:gd name="adj" fmla="val 16667"/>
            </a:avLst>
          </a:prstGeom>
          <a:solidFill>
            <a:srgbClr val="FFFFFF"/>
          </a:solidFill>
          <a:ln w="12700">
            <a:solidFill>
              <a:srgbClr val="9BBB59"/>
            </a:solidFill>
            <a:round/>
            <a:headEnd/>
            <a:tailEnd/>
          </a:ln>
          <a:effectLst>
            <a:outerShdw dist="38100" dir="2700000" algn="tl" rotWithShape="0">
              <a:srgbClr val="000000">
                <a:alpha val="39999"/>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endParaRPr lang="en-GB" altLang="en-US" sz="700" dirty="0">
              <a:latin typeface="Segoe UI" panose="020B0502040204020203" pitchFamily="34" charset="0"/>
              <a:ea typeface="Segoe UI" panose="020B0502040204020203" pitchFamily="34" charset="0"/>
              <a:cs typeface="Segoe UI" panose="020B0502040204020203" pitchFamily="34" charset="0"/>
            </a:endParaRPr>
          </a:p>
        </p:txBody>
      </p:sp>
      <p:cxnSp>
        <p:nvCxnSpPr>
          <p:cNvPr id="52" name="Straight Arrow Connector 51"/>
          <p:cNvCxnSpPr/>
          <p:nvPr/>
        </p:nvCxnSpPr>
        <p:spPr>
          <a:xfrm flipV="1">
            <a:off x="137309" y="5085184"/>
            <a:ext cx="8947193" cy="3800"/>
          </a:xfrm>
          <a:prstGeom prst="straightConnector1">
            <a:avLst/>
          </a:prstGeom>
          <a:ln w="12700">
            <a:solidFill>
              <a:schemeClr val="accent6"/>
            </a:solidFill>
            <a:headEnd type="oval" w="lg" len="lg"/>
            <a:tailEnd type="stealth" w="lg" len="lg"/>
          </a:ln>
          <a:effectLst>
            <a:outerShdw blurRad="50800" dist="38100" dir="2700000" algn="tl"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53" name="Rounded Rectangle 52"/>
          <p:cNvSpPr/>
          <p:nvPr/>
        </p:nvSpPr>
        <p:spPr>
          <a:xfrm>
            <a:off x="446075" y="5013176"/>
            <a:ext cx="7968885" cy="170107"/>
          </a:xfrm>
          <a:prstGeom prst="roundRect">
            <a:avLst/>
          </a:prstGeom>
          <a:ln w="12700">
            <a:solidFill>
              <a:schemeClr val="accent6"/>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900" b="1" dirty="0" smtClean="0">
                <a:latin typeface="Segoe UI" panose="020B0502040204020203" pitchFamily="34" charset="0"/>
                <a:ea typeface="Segoe UI" panose="020B0502040204020203" pitchFamily="34" charset="0"/>
                <a:cs typeface="Segoe UI" panose="020B0502040204020203" pitchFamily="34" charset="0"/>
              </a:rPr>
              <a:t>What assets could be developed? What sort of things might work? How could the people in need be reach?</a:t>
            </a:r>
            <a:endParaRPr lang="en-GB" sz="900" b="1" dirty="0">
              <a:latin typeface="Segoe UI" panose="020B0502040204020203" pitchFamily="34" charset="0"/>
              <a:ea typeface="Segoe UI" panose="020B0502040204020203" pitchFamily="34" charset="0"/>
              <a:cs typeface="Segoe UI" panose="020B0502040204020203" pitchFamily="34" charset="0"/>
            </a:endParaRPr>
          </a:p>
        </p:txBody>
      </p:sp>
      <p:sp>
        <p:nvSpPr>
          <p:cNvPr id="75" name="Rounded Rectangle 14"/>
          <p:cNvSpPr>
            <a:spLocks noChangeArrowheads="1"/>
          </p:cNvSpPr>
          <p:nvPr/>
        </p:nvSpPr>
        <p:spPr bwMode="auto">
          <a:xfrm>
            <a:off x="91690" y="5229200"/>
            <a:ext cx="8973433" cy="1224136"/>
          </a:xfrm>
          <a:prstGeom prst="roundRect">
            <a:avLst>
              <a:gd name="adj" fmla="val 16667"/>
            </a:avLst>
          </a:prstGeom>
          <a:solidFill>
            <a:srgbClr val="FFFFFF"/>
          </a:solidFill>
          <a:ln w="12700">
            <a:solidFill>
              <a:schemeClr val="accent6"/>
            </a:solidFill>
            <a:round/>
            <a:headEnd/>
            <a:tailEnd/>
          </a:ln>
          <a:effectLst>
            <a:outerShdw dist="38100" dir="2700000" algn="tl" rotWithShape="0">
              <a:srgbClr val="000000">
                <a:alpha val="39999"/>
              </a:srgbClr>
            </a:outerShdw>
          </a:effectLst>
        </p:spPr>
        <p:txBody>
          <a:bodyPr vert="horz" wrap="square" lIns="91440" tIns="45720" rIns="91440" bIns="45720" numCol="3" anchor="t" anchorCtr="0" compatLnSpc="1">
            <a:prstTxWarp prst="textNoShape">
              <a:avLst/>
            </a:prstTxWarp>
          </a:bodyPr>
          <a:lstStyle/>
          <a:p>
            <a:r>
              <a:rPr lang="en-GB" sz="800" b="1" i="1" dirty="0" smtClean="0">
                <a:latin typeface="Segoe UI" panose="020B0502040204020203" pitchFamily="34" charset="0"/>
                <a:ea typeface="Segoe UI" panose="020B0502040204020203" pitchFamily="34" charset="0"/>
                <a:cs typeface="Segoe UI" panose="020B0502040204020203" pitchFamily="34" charset="0"/>
              </a:rPr>
              <a:t>The examples below are illustrative. </a:t>
            </a:r>
            <a:r>
              <a:rPr lang="en-GB" sz="800" b="1" i="1" smtClean="0">
                <a:latin typeface="Segoe UI" panose="020B0502040204020203" pitchFamily="34" charset="0"/>
                <a:ea typeface="Segoe UI" panose="020B0502040204020203" pitchFamily="34" charset="0"/>
                <a:cs typeface="Segoe UI" panose="020B0502040204020203" pitchFamily="34" charset="0"/>
              </a:rPr>
              <a:t>Your own suggestions </a:t>
            </a:r>
            <a:r>
              <a:rPr lang="en-GB" sz="800" b="1" i="1" dirty="0" smtClean="0">
                <a:latin typeface="Segoe UI" panose="020B0502040204020203" pitchFamily="34" charset="0"/>
                <a:ea typeface="Segoe UI" panose="020B0502040204020203" pitchFamily="34" charset="0"/>
                <a:cs typeface="Segoe UI" panose="020B0502040204020203" pitchFamily="34" charset="0"/>
              </a:rPr>
              <a:t>will be </a:t>
            </a:r>
            <a:r>
              <a:rPr lang="en-GB" sz="800" b="1" i="1" dirty="0" smtClean="0">
                <a:latin typeface="Segoe UI" panose="020B0502040204020203" pitchFamily="34" charset="0"/>
                <a:ea typeface="Segoe UI" panose="020B0502040204020203" pitchFamily="34" charset="0"/>
                <a:cs typeface="Segoe UI" panose="020B0502040204020203" pitchFamily="34" charset="0"/>
              </a:rPr>
              <a:t>based on the assets identified above:</a:t>
            </a:r>
          </a:p>
          <a:p>
            <a:r>
              <a:rPr lang="en-GB" sz="800" dirty="0" smtClean="0">
                <a:latin typeface="Segoe UI" panose="020B0502040204020203" pitchFamily="34" charset="0"/>
                <a:ea typeface="Segoe UI" panose="020B0502040204020203" pitchFamily="34" charset="0"/>
                <a:cs typeface="Segoe UI" panose="020B0502040204020203" pitchFamily="34" charset="0"/>
              </a:rPr>
              <a:t>Reduce </a:t>
            </a:r>
            <a:r>
              <a:rPr lang="en-GB" sz="800" dirty="0">
                <a:latin typeface="Segoe UI" panose="020B0502040204020203" pitchFamily="34" charset="0"/>
                <a:ea typeface="Segoe UI" panose="020B0502040204020203" pitchFamily="34" charset="0"/>
                <a:cs typeface="Segoe UI" panose="020B0502040204020203" pitchFamily="34" charset="0"/>
              </a:rPr>
              <a:t>stigma associated with food </a:t>
            </a:r>
            <a:r>
              <a:rPr lang="en-GB" sz="800" dirty="0" smtClean="0">
                <a:latin typeface="Segoe UI" panose="020B0502040204020203" pitchFamily="34" charset="0"/>
                <a:ea typeface="Segoe UI" panose="020B0502040204020203" pitchFamily="34" charset="0"/>
                <a:cs typeface="Segoe UI" panose="020B0502040204020203" pitchFamily="34" charset="0"/>
              </a:rPr>
              <a:t>banks</a:t>
            </a:r>
            <a:endParaRPr lang="en-GB" sz="800" dirty="0">
              <a:latin typeface="Segoe UI" panose="020B0502040204020203" pitchFamily="34" charset="0"/>
              <a:ea typeface="Segoe UI" panose="020B0502040204020203" pitchFamily="34" charset="0"/>
              <a:cs typeface="Segoe UI" panose="020B0502040204020203" pitchFamily="34" charset="0"/>
            </a:endParaRPr>
          </a:p>
          <a:p>
            <a:r>
              <a:rPr lang="en-GB" sz="800" dirty="0">
                <a:latin typeface="Segoe UI" panose="020B0502040204020203" pitchFamily="34" charset="0"/>
                <a:ea typeface="Segoe UI" panose="020B0502040204020203" pitchFamily="34" charset="0"/>
                <a:cs typeface="Segoe UI" panose="020B0502040204020203" pitchFamily="34" charset="0"/>
              </a:rPr>
              <a:t>G</a:t>
            </a:r>
            <a:r>
              <a:rPr lang="en-GB" sz="800" dirty="0" smtClean="0">
                <a:latin typeface="Segoe UI" panose="020B0502040204020203" pitchFamily="34" charset="0"/>
                <a:ea typeface="Segoe UI" panose="020B0502040204020203" pitchFamily="34" charset="0"/>
                <a:cs typeface="Segoe UI" panose="020B0502040204020203" pitchFamily="34" charset="0"/>
              </a:rPr>
              <a:t>ive </a:t>
            </a:r>
            <a:r>
              <a:rPr lang="en-GB" sz="800" dirty="0">
                <a:latin typeface="Segoe UI" panose="020B0502040204020203" pitchFamily="34" charset="0"/>
                <a:ea typeface="Segoe UI" panose="020B0502040204020203" pitchFamily="34" charset="0"/>
                <a:cs typeface="Segoe UI" panose="020B0502040204020203" pitchFamily="34" charset="0"/>
              </a:rPr>
              <a:t>projects longer to succeed; </a:t>
            </a:r>
            <a:r>
              <a:rPr lang="en-GB" sz="800" dirty="0">
                <a:latin typeface="Segoe UI" panose="020B0502040204020203" pitchFamily="34" charset="0"/>
                <a:ea typeface="Segoe UI" panose="020B0502040204020203" pitchFamily="34" charset="0"/>
                <a:cs typeface="Segoe UI" panose="020B0502040204020203" pitchFamily="34" charset="0"/>
              </a:rPr>
              <a:t> </a:t>
            </a:r>
            <a:r>
              <a:rPr lang="en-GB" sz="800" dirty="0" smtClean="0">
                <a:latin typeface="Segoe UI" panose="020B0502040204020203" pitchFamily="34" charset="0"/>
                <a:ea typeface="Segoe UI" panose="020B0502040204020203" pitchFamily="34" charset="0"/>
                <a:cs typeface="Segoe UI" panose="020B0502040204020203" pitchFamily="34" charset="0"/>
              </a:rPr>
              <a:t>build </a:t>
            </a:r>
            <a:r>
              <a:rPr lang="en-GB" sz="800" dirty="0">
                <a:latin typeface="Segoe UI" panose="020B0502040204020203" pitchFamily="34" charset="0"/>
                <a:ea typeface="Segoe UI" panose="020B0502040204020203" pitchFamily="34" charset="0"/>
                <a:cs typeface="Segoe UI" panose="020B0502040204020203" pitchFamily="34" charset="0"/>
              </a:rPr>
              <a:t>connections and trust</a:t>
            </a:r>
          </a:p>
          <a:p>
            <a:r>
              <a:rPr lang="en-GB" sz="800" dirty="0">
                <a:latin typeface="Segoe UI" panose="020B0502040204020203" pitchFamily="34" charset="0"/>
                <a:ea typeface="Segoe UI" panose="020B0502040204020203" pitchFamily="34" charset="0"/>
                <a:cs typeface="Segoe UI" panose="020B0502040204020203" pitchFamily="34" charset="0"/>
              </a:rPr>
              <a:t>Expand LAP across Kirklees in </a:t>
            </a:r>
            <a:r>
              <a:rPr lang="en-GB" sz="800" dirty="0" smtClean="0">
                <a:latin typeface="Segoe UI" panose="020B0502040204020203" pitchFamily="34" charset="0"/>
                <a:ea typeface="Segoe UI" panose="020B0502040204020203" pitchFamily="34" charset="0"/>
                <a:cs typeface="Segoe UI" panose="020B0502040204020203" pitchFamily="34" charset="0"/>
              </a:rPr>
              <a:t>Libraries</a:t>
            </a:r>
            <a:endParaRPr lang="en-GB" sz="800" dirty="0">
              <a:latin typeface="Segoe UI" panose="020B0502040204020203" pitchFamily="34" charset="0"/>
              <a:ea typeface="Segoe UI" panose="020B0502040204020203" pitchFamily="34" charset="0"/>
              <a:cs typeface="Segoe UI" panose="020B0502040204020203" pitchFamily="34" charset="0"/>
            </a:endParaRPr>
          </a:p>
          <a:p>
            <a:r>
              <a:rPr lang="en-GB" sz="800" dirty="0">
                <a:latin typeface="Segoe UI" panose="020B0502040204020203" pitchFamily="34" charset="0"/>
                <a:ea typeface="Segoe UI" panose="020B0502040204020203" pitchFamily="34" charset="0"/>
                <a:cs typeface="Segoe UI" panose="020B0502040204020203" pitchFamily="34" charset="0"/>
              </a:rPr>
              <a:t>Citizens Advice queues</a:t>
            </a:r>
          </a:p>
          <a:p>
            <a:r>
              <a:rPr lang="en-GB" sz="800" dirty="0">
                <a:latin typeface="Segoe UI" panose="020B0502040204020203" pitchFamily="34" charset="0"/>
                <a:ea typeface="Segoe UI" panose="020B0502040204020203" pitchFamily="34" charset="0"/>
                <a:cs typeface="Segoe UI" panose="020B0502040204020203" pitchFamily="34" charset="0"/>
              </a:rPr>
              <a:t>Using key members in communities to </a:t>
            </a:r>
            <a:r>
              <a:rPr lang="en-GB" sz="800" dirty="0" smtClean="0">
                <a:latin typeface="Segoe UI" panose="020B0502040204020203" pitchFamily="34" charset="0"/>
                <a:ea typeface="Segoe UI" panose="020B0502040204020203" pitchFamily="34" charset="0"/>
                <a:cs typeface="Segoe UI" panose="020B0502040204020203" pitchFamily="34" charset="0"/>
              </a:rPr>
              <a:t/>
            </a:r>
            <a:br>
              <a:rPr lang="en-GB" sz="800" dirty="0" smtClean="0">
                <a:latin typeface="Segoe UI" panose="020B0502040204020203" pitchFamily="34" charset="0"/>
                <a:ea typeface="Segoe UI" panose="020B0502040204020203" pitchFamily="34" charset="0"/>
                <a:cs typeface="Segoe UI" panose="020B0502040204020203" pitchFamily="34" charset="0"/>
              </a:rPr>
            </a:br>
            <a:r>
              <a:rPr lang="en-GB" sz="800" dirty="0" smtClean="0">
                <a:latin typeface="Segoe UI" panose="020B0502040204020203" pitchFamily="34" charset="0"/>
                <a:ea typeface="Segoe UI" panose="020B0502040204020203" pitchFamily="34" charset="0"/>
                <a:cs typeface="Segoe UI" panose="020B0502040204020203" pitchFamily="34" charset="0"/>
              </a:rPr>
              <a:t>pass </a:t>
            </a:r>
            <a:r>
              <a:rPr lang="en-GB" sz="800" dirty="0">
                <a:latin typeface="Segoe UI" panose="020B0502040204020203" pitchFamily="34" charset="0"/>
                <a:ea typeface="Segoe UI" panose="020B0502040204020203" pitchFamily="34" charset="0"/>
                <a:cs typeface="Segoe UI" panose="020B0502040204020203" pitchFamily="34" charset="0"/>
              </a:rPr>
              <a:t>on/share information</a:t>
            </a:r>
          </a:p>
          <a:p>
            <a:r>
              <a:rPr lang="en-GB" sz="800" dirty="0">
                <a:latin typeface="Segoe UI" panose="020B0502040204020203" pitchFamily="34" charset="0"/>
                <a:ea typeface="Segoe UI" panose="020B0502040204020203" pitchFamily="34" charset="0"/>
                <a:cs typeface="Segoe UI" panose="020B0502040204020203" pitchFamily="34" charset="0"/>
              </a:rPr>
              <a:t>Developing Self Esteem in libraries</a:t>
            </a:r>
          </a:p>
          <a:p>
            <a:r>
              <a:rPr lang="en-GB" sz="800" dirty="0">
                <a:latin typeface="Segoe UI" panose="020B0502040204020203" pitchFamily="34" charset="0"/>
                <a:ea typeface="Segoe UI" panose="020B0502040204020203" pitchFamily="34" charset="0"/>
                <a:cs typeface="Segoe UI" panose="020B0502040204020203" pitchFamily="34" charset="0"/>
              </a:rPr>
              <a:t>Libraries can be a source of information on what’s </a:t>
            </a:r>
            <a:r>
              <a:rPr lang="en-GB" sz="800" dirty="0" smtClean="0">
                <a:latin typeface="Segoe UI" panose="020B0502040204020203" pitchFamily="34" charset="0"/>
                <a:ea typeface="Segoe UI" panose="020B0502040204020203" pitchFamily="34" charset="0"/>
                <a:cs typeface="Segoe UI" panose="020B0502040204020203" pitchFamily="34" charset="0"/>
              </a:rPr>
              <a:t/>
            </a:r>
            <a:br>
              <a:rPr lang="en-GB" sz="800" dirty="0" smtClean="0">
                <a:latin typeface="Segoe UI" panose="020B0502040204020203" pitchFamily="34" charset="0"/>
                <a:ea typeface="Segoe UI" panose="020B0502040204020203" pitchFamily="34" charset="0"/>
                <a:cs typeface="Segoe UI" panose="020B0502040204020203" pitchFamily="34" charset="0"/>
              </a:rPr>
            </a:br>
            <a:r>
              <a:rPr lang="en-GB" sz="800" dirty="0" smtClean="0">
                <a:latin typeface="Segoe UI" panose="020B0502040204020203" pitchFamily="34" charset="0"/>
                <a:ea typeface="Segoe UI" panose="020B0502040204020203" pitchFamily="34" charset="0"/>
                <a:cs typeface="Segoe UI" panose="020B0502040204020203" pitchFamily="34" charset="0"/>
              </a:rPr>
              <a:t>on </a:t>
            </a:r>
            <a:r>
              <a:rPr lang="en-GB" sz="800" dirty="0">
                <a:latin typeface="Segoe UI" panose="020B0502040204020203" pitchFamily="34" charset="0"/>
                <a:ea typeface="Segoe UI" panose="020B0502040204020203" pitchFamily="34" charset="0"/>
                <a:cs typeface="Segoe UI" panose="020B0502040204020203" pitchFamily="34" charset="0"/>
              </a:rPr>
              <a:t>offer </a:t>
            </a:r>
            <a:r>
              <a:rPr lang="en-GB" sz="800" dirty="0" smtClean="0">
                <a:latin typeface="Segoe UI" panose="020B0502040204020203" pitchFamily="34" charset="0"/>
                <a:ea typeface="Segoe UI" panose="020B0502040204020203" pitchFamily="34" charset="0"/>
                <a:cs typeface="Segoe UI" panose="020B0502040204020203" pitchFamily="34" charset="0"/>
              </a:rPr>
              <a:t>locally</a:t>
            </a:r>
            <a:endParaRPr lang="en-GB" sz="800" dirty="0">
              <a:latin typeface="Segoe UI" panose="020B0502040204020203" pitchFamily="34" charset="0"/>
              <a:ea typeface="Segoe UI" panose="020B0502040204020203" pitchFamily="34" charset="0"/>
              <a:cs typeface="Segoe UI" panose="020B0502040204020203" pitchFamily="34" charset="0"/>
            </a:endParaRPr>
          </a:p>
          <a:p>
            <a:r>
              <a:rPr lang="en-GB" sz="800" dirty="0">
                <a:latin typeface="Segoe UI" panose="020B0502040204020203" pitchFamily="34" charset="0"/>
                <a:ea typeface="Segoe UI" panose="020B0502040204020203" pitchFamily="34" charset="0"/>
                <a:cs typeface="Segoe UI" panose="020B0502040204020203" pitchFamily="34" charset="0"/>
              </a:rPr>
              <a:t>Good communications across services, organisations </a:t>
            </a:r>
            <a:r>
              <a:rPr lang="en-GB" sz="800" dirty="0" smtClean="0">
                <a:latin typeface="Segoe UI" panose="020B0502040204020203" pitchFamily="34" charset="0"/>
                <a:ea typeface="Segoe UI" panose="020B0502040204020203" pitchFamily="34" charset="0"/>
                <a:cs typeface="Segoe UI" panose="020B0502040204020203" pitchFamily="34" charset="0"/>
              </a:rPr>
              <a:t/>
            </a:r>
            <a:br>
              <a:rPr lang="en-GB" sz="800" dirty="0" smtClean="0">
                <a:latin typeface="Segoe UI" panose="020B0502040204020203" pitchFamily="34" charset="0"/>
                <a:ea typeface="Segoe UI" panose="020B0502040204020203" pitchFamily="34" charset="0"/>
                <a:cs typeface="Segoe UI" panose="020B0502040204020203" pitchFamily="34" charset="0"/>
              </a:rPr>
            </a:br>
            <a:r>
              <a:rPr lang="en-GB" sz="800" dirty="0" smtClean="0">
                <a:latin typeface="Segoe UI" panose="020B0502040204020203" pitchFamily="34" charset="0"/>
                <a:ea typeface="Segoe UI" panose="020B0502040204020203" pitchFamily="34" charset="0"/>
                <a:cs typeface="Segoe UI" panose="020B0502040204020203" pitchFamily="34" charset="0"/>
              </a:rPr>
              <a:t>&amp; </a:t>
            </a:r>
            <a:r>
              <a:rPr lang="en-GB" sz="800" dirty="0">
                <a:latin typeface="Segoe UI" panose="020B0502040204020203" pitchFamily="34" charset="0"/>
                <a:ea typeface="Segoe UI" panose="020B0502040204020203" pitchFamily="34" charset="0"/>
                <a:cs typeface="Segoe UI" panose="020B0502040204020203" pitchFamily="34" charset="0"/>
              </a:rPr>
              <a:t>groups</a:t>
            </a:r>
          </a:p>
          <a:p>
            <a:r>
              <a:rPr lang="en-GB" sz="800" dirty="0">
                <a:latin typeface="Segoe UI" panose="020B0502040204020203" pitchFamily="34" charset="0"/>
                <a:ea typeface="Segoe UI" panose="020B0502040204020203" pitchFamily="34" charset="0"/>
                <a:cs typeface="Segoe UI" panose="020B0502040204020203" pitchFamily="34" charset="0"/>
              </a:rPr>
              <a:t>Enabling everyone to be able to spot issues </a:t>
            </a:r>
            <a:r>
              <a:rPr lang="en-GB" sz="800" dirty="0" smtClean="0">
                <a:latin typeface="Segoe UI" panose="020B0502040204020203" pitchFamily="34" charset="0"/>
                <a:ea typeface="Segoe UI" panose="020B0502040204020203" pitchFamily="34" charset="0"/>
                <a:cs typeface="Segoe UI" panose="020B0502040204020203" pitchFamily="34" charset="0"/>
              </a:rPr>
              <a:t/>
            </a:r>
            <a:br>
              <a:rPr lang="en-GB" sz="800" dirty="0" smtClean="0">
                <a:latin typeface="Segoe UI" panose="020B0502040204020203" pitchFamily="34" charset="0"/>
                <a:ea typeface="Segoe UI" panose="020B0502040204020203" pitchFamily="34" charset="0"/>
                <a:cs typeface="Segoe UI" panose="020B0502040204020203" pitchFamily="34" charset="0"/>
              </a:rPr>
            </a:br>
            <a:r>
              <a:rPr lang="en-GB" sz="800" dirty="0" smtClean="0">
                <a:latin typeface="Segoe UI" panose="020B0502040204020203" pitchFamily="34" charset="0"/>
                <a:ea typeface="Segoe UI" panose="020B0502040204020203" pitchFamily="34" charset="0"/>
                <a:cs typeface="Segoe UI" panose="020B0502040204020203" pitchFamily="34" charset="0"/>
              </a:rPr>
              <a:t>in </a:t>
            </a:r>
            <a:r>
              <a:rPr lang="en-GB" sz="800" dirty="0">
                <a:latin typeface="Segoe UI" panose="020B0502040204020203" pitchFamily="34" charset="0"/>
                <a:ea typeface="Segoe UI" panose="020B0502040204020203" pitchFamily="34" charset="0"/>
                <a:cs typeface="Segoe UI" panose="020B0502040204020203" pitchFamily="34" charset="0"/>
              </a:rPr>
              <a:t>themselves and </a:t>
            </a:r>
            <a:r>
              <a:rPr lang="en-GB" sz="800" dirty="0" smtClean="0">
                <a:latin typeface="Segoe UI" panose="020B0502040204020203" pitchFamily="34" charset="0"/>
                <a:ea typeface="Segoe UI" panose="020B0502040204020203" pitchFamily="34" charset="0"/>
                <a:cs typeface="Segoe UI" panose="020B0502040204020203" pitchFamily="34" charset="0"/>
              </a:rPr>
              <a:t>in others</a:t>
            </a:r>
            <a:endParaRPr lang="en-GB" sz="800" dirty="0">
              <a:latin typeface="Segoe UI" panose="020B0502040204020203" pitchFamily="34" charset="0"/>
              <a:ea typeface="Segoe UI" panose="020B0502040204020203" pitchFamily="34" charset="0"/>
              <a:cs typeface="Segoe UI" panose="020B0502040204020203" pitchFamily="34" charset="0"/>
            </a:endParaRPr>
          </a:p>
          <a:p>
            <a:r>
              <a:rPr lang="en-GB" sz="800" dirty="0">
                <a:latin typeface="Segoe UI" panose="020B0502040204020203" pitchFamily="34" charset="0"/>
                <a:ea typeface="Segoe UI" panose="020B0502040204020203" pitchFamily="34" charset="0"/>
                <a:cs typeface="Segoe UI" panose="020B0502040204020203" pitchFamily="34" charset="0"/>
              </a:rPr>
              <a:t>Unused resources such as poly tunnel and raised beds </a:t>
            </a:r>
          </a:p>
          <a:p>
            <a:endParaRPr lang="en-GB" sz="800" dirty="0" smtClean="0">
              <a:latin typeface="Segoe UI" panose="020B0502040204020203" pitchFamily="34" charset="0"/>
              <a:ea typeface="Segoe UI" panose="020B0502040204020203" pitchFamily="34" charset="0"/>
              <a:cs typeface="Segoe UI" panose="020B0502040204020203" pitchFamily="34" charset="0"/>
            </a:endParaRPr>
          </a:p>
          <a:p>
            <a:r>
              <a:rPr lang="en-GB" sz="800" dirty="0" smtClean="0">
                <a:latin typeface="Segoe UI" panose="020B0502040204020203" pitchFamily="34" charset="0"/>
                <a:ea typeface="Segoe UI" panose="020B0502040204020203" pitchFamily="34" charset="0"/>
                <a:cs typeface="Segoe UI" panose="020B0502040204020203" pitchFamily="34" charset="0"/>
              </a:rPr>
              <a:t>Support </a:t>
            </a:r>
            <a:r>
              <a:rPr lang="en-GB" sz="800" dirty="0">
                <a:latin typeface="Segoe UI" panose="020B0502040204020203" pitchFamily="34" charset="0"/>
                <a:ea typeface="Segoe UI" panose="020B0502040204020203" pitchFamily="34" charset="0"/>
                <a:cs typeface="Segoe UI" panose="020B0502040204020203" pitchFamily="34" charset="0"/>
              </a:rPr>
              <a:t>for families to eat better particularly in areas of deprivation</a:t>
            </a:r>
          </a:p>
          <a:p>
            <a:r>
              <a:rPr lang="en-GB" sz="800" dirty="0">
                <a:latin typeface="Segoe UI" panose="020B0502040204020203" pitchFamily="34" charset="0"/>
                <a:ea typeface="Segoe UI" panose="020B0502040204020203" pitchFamily="34" charset="0"/>
                <a:cs typeface="Segoe UI" panose="020B0502040204020203" pitchFamily="34" charset="0"/>
              </a:rPr>
              <a:t>Would be useful to know what is under threat in the area → opportunity to amalgamate</a:t>
            </a:r>
          </a:p>
          <a:p>
            <a:r>
              <a:rPr lang="en-GB" sz="800" dirty="0">
                <a:latin typeface="Segoe UI" panose="020B0502040204020203" pitchFamily="34" charset="0"/>
                <a:ea typeface="Segoe UI" panose="020B0502040204020203" pitchFamily="34" charset="0"/>
                <a:cs typeface="Segoe UI" panose="020B0502040204020203" pitchFamily="34" charset="0"/>
              </a:rPr>
              <a:t>Fear of joining clubs</a:t>
            </a:r>
          </a:p>
          <a:p>
            <a:r>
              <a:rPr lang="en-GB" sz="800" dirty="0">
                <a:latin typeface="Segoe UI" panose="020B0502040204020203" pitchFamily="34" charset="0"/>
                <a:ea typeface="Segoe UI" panose="020B0502040204020203" pitchFamily="34" charset="0"/>
                <a:cs typeface="Segoe UI" panose="020B0502040204020203" pitchFamily="34" charset="0"/>
              </a:rPr>
              <a:t>Some need hand holding</a:t>
            </a:r>
          </a:p>
        </p:txBody>
      </p:sp>
      <p:sp>
        <p:nvSpPr>
          <p:cNvPr id="81" name="Rounded Rectangle 80"/>
          <p:cNvSpPr/>
          <p:nvPr/>
        </p:nvSpPr>
        <p:spPr>
          <a:xfrm>
            <a:off x="72636" y="6525345"/>
            <a:ext cx="9011541" cy="303076"/>
          </a:xfrm>
          <a:prstGeom prst="roundRect">
            <a:avLst/>
          </a:prstGeom>
          <a:solidFill>
            <a:schemeClr val="bg1"/>
          </a:solidFill>
          <a:ln w="12700">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b="1"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Assets should: </a:t>
            </a:r>
            <a:r>
              <a:rPr lang="en-GB" sz="8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Provide opportunities for people to have a say, Build people’s skills and knowledge, Enable people to interact more with others, help build self resilience, be clear how people can access assets,  communicate their offer to their target audience, be aware of barriers to access for people.</a:t>
            </a:r>
            <a:endParaRPr lang="en-GB" sz="8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42" name="Rounded Rectangle 41"/>
          <p:cNvSpPr/>
          <p:nvPr/>
        </p:nvSpPr>
        <p:spPr>
          <a:xfrm>
            <a:off x="46302" y="21908"/>
            <a:ext cx="7405509" cy="242646"/>
          </a:xfrm>
          <a:prstGeom prst="roundRect">
            <a:avLst/>
          </a:prstGeom>
          <a:ln w="19050">
            <a:solidFill>
              <a:schemeClr val="accent1"/>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GB" sz="1400" b="1" dirty="0" smtClean="0">
                <a:latin typeface="Segoe UI" panose="020B0502040204020203" pitchFamily="34" charset="0"/>
                <a:ea typeface="Segoe UI" panose="020B0502040204020203" pitchFamily="34" charset="0"/>
                <a:cs typeface="Segoe UI" panose="020B0502040204020203" pitchFamily="34" charset="0"/>
              </a:rPr>
              <a:t>Title</a:t>
            </a:r>
            <a:endParaRPr lang="en-GB" sz="1400" b="1" dirty="0">
              <a:latin typeface="Segoe UI" panose="020B0502040204020203" pitchFamily="34" charset="0"/>
              <a:ea typeface="Segoe UI" panose="020B0502040204020203" pitchFamily="34" charset="0"/>
              <a:cs typeface="Segoe UI" panose="020B0502040204020203" pitchFamily="34" charset="0"/>
            </a:endParaRPr>
          </a:p>
        </p:txBody>
      </p:sp>
      <p:pic>
        <p:nvPicPr>
          <p:cNvPr id="35" name="Picture 34"/>
          <p:cNvPicPr>
            <a:picLocks noChangeAspect="1"/>
          </p:cNvPicPr>
          <p:nvPr/>
        </p:nvPicPr>
        <p:blipFill rotWithShape="1">
          <a:blip r:embed="rId5">
            <a:extLst>
              <a:ext uri="{28A0092B-C50C-407E-A947-70E740481C1C}">
                <a14:useLocalDpi xmlns:a14="http://schemas.microsoft.com/office/drawing/2010/main" val="0"/>
              </a:ext>
            </a:extLst>
          </a:blip>
          <a:srcRect l="4947" t="8600" r="5082" b="18101"/>
          <a:stretch/>
        </p:blipFill>
        <p:spPr>
          <a:xfrm>
            <a:off x="7548331" y="18286"/>
            <a:ext cx="1536171" cy="256524"/>
          </a:xfrm>
          <a:prstGeom prst="rect">
            <a:avLst/>
          </a:prstGeom>
        </p:spPr>
      </p:pic>
      <p:sp>
        <p:nvSpPr>
          <p:cNvPr id="18" name="Rounded Rectangle 14"/>
          <p:cNvSpPr>
            <a:spLocks noChangeArrowheads="1"/>
          </p:cNvSpPr>
          <p:nvPr/>
        </p:nvSpPr>
        <p:spPr bwMode="auto">
          <a:xfrm>
            <a:off x="4610905" y="1808822"/>
            <a:ext cx="2060665" cy="3132348"/>
          </a:xfrm>
          <a:prstGeom prst="roundRect">
            <a:avLst>
              <a:gd name="adj" fmla="val 16667"/>
            </a:avLst>
          </a:prstGeom>
          <a:solidFill>
            <a:srgbClr val="FFFFFF"/>
          </a:solidFill>
          <a:ln w="12700">
            <a:solidFill>
              <a:srgbClr val="9BBB59"/>
            </a:solidFill>
            <a:round/>
            <a:headEnd/>
            <a:tailEnd/>
          </a:ln>
          <a:effectLst>
            <a:outerShdw dist="38100" dir="2700000" algn="tl" rotWithShape="0">
              <a:srgbClr val="000000">
                <a:alpha val="39999"/>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endParaRPr lang="en-GB" altLang="en-US" sz="700" dirty="0">
              <a:latin typeface="Segoe UI" panose="020B0502040204020203" pitchFamily="34" charset="0"/>
              <a:ea typeface="Segoe UI" panose="020B0502040204020203" pitchFamily="34" charset="0"/>
              <a:cs typeface="Segoe UI" panose="020B0502040204020203" pitchFamily="34" charset="0"/>
            </a:endParaRPr>
          </a:p>
        </p:txBody>
      </p:sp>
      <p:sp>
        <p:nvSpPr>
          <p:cNvPr id="19" name="Rounded Rectangle 14"/>
          <p:cNvSpPr>
            <a:spLocks noChangeArrowheads="1"/>
          </p:cNvSpPr>
          <p:nvPr/>
        </p:nvSpPr>
        <p:spPr bwMode="auto">
          <a:xfrm>
            <a:off x="2374933" y="1807953"/>
            <a:ext cx="2060665" cy="3133216"/>
          </a:xfrm>
          <a:prstGeom prst="roundRect">
            <a:avLst>
              <a:gd name="adj" fmla="val 16667"/>
            </a:avLst>
          </a:prstGeom>
          <a:solidFill>
            <a:srgbClr val="FFFFFF"/>
          </a:solidFill>
          <a:ln w="12700">
            <a:solidFill>
              <a:srgbClr val="9BBB59"/>
            </a:solidFill>
            <a:round/>
            <a:headEnd/>
            <a:tailEnd/>
          </a:ln>
          <a:effectLst>
            <a:outerShdw dist="38100" dir="2700000" algn="tl" rotWithShape="0">
              <a:srgbClr val="000000">
                <a:alpha val="39999"/>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endParaRPr lang="en-GB" altLang="en-US" sz="700" dirty="0">
              <a:latin typeface="Segoe UI" panose="020B0502040204020203" pitchFamily="34" charset="0"/>
              <a:ea typeface="Segoe UI" panose="020B0502040204020203" pitchFamily="34" charset="0"/>
              <a:cs typeface="Segoe UI" panose="020B0502040204020203" pitchFamily="34" charset="0"/>
            </a:endParaRPr>
          </a:p>
        </p:txBody>
      </p:sp>
      <p:sp>
        <p:nvSpPr>
          <p:cNvPr id="20" name="Rounded Rectangle 14"/>
          <p:cNvSpPr>
            <a:spLocks noChangeArrowheads="1"/>
          </p:cNvSpPr>
          <p:nvPr/>
        </p:nvSpPr>
        <p:spPr bwMode="auto">
          <a:xfrm>
            <a:off x="6876256" y="1808821"/>
            <a:ext cx="2060665" cy="3132349"/>
          </a:xfrm>
          <a:prstGeom prst="roundRect">
            <a:avLst>
              <a:gd name="adj" fmla="val 16667"/>
            </a:avLst>
          </a:prstGeom>
          <a:solidFill>
            <a:srgbClr val="FFFFFF"/>
          </a:solidFill>
          <a:ln w="12700">
            <a:solidFill>
              <a:srgbClr val="9BBB59"/>
            </a:solidFill>
            <a:round/>
            <a:headEnd/>
            <a:tailEnd/>
          </a:ln>
          <a:effectLst>
            <a:outerShdw dist="38100" dir="2700000" algn="tl" rotWithShape="0">
              <a:srgbClr val="000000">
                <a:alpha val="39999"/>
              </a:srgbClr>
            </a:outerShdw>
          </a:effectLst>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endParaRPr lang="en-GB" altLang="en-US" sz="700" dirty="0">
              <a:latin typeface="Segoe UI" panose="020B0502040204020203" pitchFamily="34" charset="0"/>
              <a:ea typeface="Segoe UI" panose="020B0502040204020203" pitchFamily="34" charset="0"/>
              <a:cs typeface="Segoe UI" panose="020B0502040204020203" pitchFamily="34" charset="0"/>
            </a:endParaRPr>
          </a:p>
        </p:txBody>
      </p:sp>
      <p:sp>
        <p:nvSpPr>
          <p:cNvPr id="21" name="Rounded Rectangle 20"/>
          <p:cNvSpPr/>
          <p:nvPr/>
        </p:nvSpPr>
        <p:spPr>
          <a:xfrm>
            <a:off x="137309" y="1484784"/>
            <a:ext cx="1922231" cy="287207"/>
          </a:xfrm>
          <a:prstGeom prst="roundRect">
            <a:avLst/>
          </a:prstGeom>
          <a:ln w="12700">
            <a:solidFill>
              <a:schemeClr val="accent3"/>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900" b="1" dirty="0" smtClean="0">
                <a:latin typeface="Segoe UI" panose="020B0502040204020203" pitchFamily="34" charset="0"/>
                <a:ea typeface="Segoe UI" panose="020B0502040204020203" pitchFamily="34" charset="0"/>
                <a:cs typeface="Segoe UI" panose="020B0502040204020203" pitchFamily="34" charset="0"/>
              </a:rPr>
              <a:t>Starting well</a:t>
            </a:r>
            <a:endParaRPr lang="en-GB" sz="900" b="1" dirty="0">
              <a:latin typeface="Segoe UI" panose="020B0502040204020203" pitchFamily="34" charset="0"/>
              <a:ea typeface="Segoe UI" panose="020B0502040204020203" pitchFamily="34" charset="0"/>
              <a:cs typeface="Segoe UI" panose="020B0502040204020203" pitchFamily="34" charset="0"/>
            </a:endParaRPr>
          </a:p>
        </p:txBody>
      </p:sp>
      <p:sp>
        <p:nvSpPr>
          <p:cNvPr id="22" name="Rounded Rectangle 21"/>
          <p:cNvSpPr/>
          <p:nvPr/>
        </p:nvSpPr>
        <p:spPr>
          <a:xfrm>
            <a:off x="2444148" y="1484784"/>
            <a:ext cx="1922231" cy="287207"/>
          </a:xfrm>
          <a:prstGeom prst="roundRect">
            <a:avLst/>
          </a:prstGeom>
          <a:ln w="12700">
            <a:solidFill>
              <a:schemeClr val="accent3"/>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900" b="1" dirty="0" smtClean="0">
                <a:latin typeface="Segoe UI" panose="020B0502040204020203" pitchFamily="34" charset="0"/>
                <a:ea typeface="Segoe UI" panose="020B0502040204020203" pitchFamily="34" charset="0"/>
                <a:cs typeface="Segoe UI" panose="020B0502040204020203" pitchFamily="34" charset="0"/>
              </a:rPr>
              <a:t>Living/ working well</a:t>
            </a:r>
            <a:endParaRPr lang="en-GB" sz="900" b="1" dirty="0">
              <a:latin typeface="Segoe UI" panose="020B0502040204020203" pitchFamily="34" charset="0"/>
              <a:ea typeface="Segoe UI" panose="020B0502040204020203" pitchFamily="34" charset="0"/>
              <a:cs typeface="Segoe UI" panose="020B0502040204020203" pitchFamily="34" charset="0"/>
            </a:endParaRPr>
          </a:p>
        </p:txBody>
      </p:sp>
      <p:sp>
        <p:nvSpPr>
          <p:cNvPr id="23" name="Rounded Rectangle 22"/>
          <p:cNvSpPr/>
          <p:nvPr/>
        </p:nvSpPr>
        <p:spPr>
          <a:xfrm>
            <a:off x="4681439" y="1484784"/>
            <a:ext cx="1922231" cy="287207"/>
          </a:xfrm>
          <a:prstGeom prst="roundRect">
            <a:avLst/>
          </a:prstGeom>
          <a:ln w="12700">
            <a:solidFill>
              <a:schemeClr val="accent3"/>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900" b="1" dirty="0" smtClean="0">
                <a:latin typeface="Segoe UI" panose="020B0502040204020203" pitchFamily="34" charset="0"/>
                <a:ea typeface="Segoe UI" panose="020B0502040204020203" pitchFamily="34" charset="0"/>
                <a:cs typeface="Segoe UI" panose="020B0502040204020203" pitchFamily="34" charset="0"/>
              </a:rPr>
              <a:t>Ageing well</a:t>
            </a:r>
            <a:endParaRPr lang="en-GB" sz="900" b="1" dirty="0">
              <a:latin typeface="Segoe UI" panose="020B0502040204020203" pitchFamily="34" charset="0"/>
              <a:ea typeface="Segoe UI" panose="020B0502040204020203" pitchFamily="34" charset="0"/>
              <a:cs typeface="Segoe UI" panose="020B0502040204020203" pitchFamily="34" charset="0"/>
            </a:endParaRPr>
          </a:p>
        </p:txBody>
      </p:sp>
      <p:sp>
        <p:nvSpPr>
          <p:cNvPr id="31" name="Rounded Rectangle 30"/>
          <p:cNvSpPr/>
          <p:nvPr/>
        </p:nvSpPr>
        <p:spPr>
          <a:xfrm>
            <a:off x="6945471" y="1484784"/>
            <a:ext cx="1922231" cy="287207"/>
          </a:xfrm>
          <a:prstGeom prst="roundRect">
            <a:avLst/>
          </a:prstGeom>
          <a:ln w="12700">
            <a:solidFill>
              <a:schemeClr val="accent3"/>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900" b="1" dirty="0" smtClean="0">
                <a:latin typeface="Segoe UI" panose="020B0502040204020203" pitchFamily="34" charset="0"/>
                <a:ea typeface="Segoe UI" panose="020B0502040204020203" pitchFamily="34" charset="0"/>
                <a:cs typeface="Segoe UI" panose="020B0502040204020203" pitchFamily="34" charset="0"/>
              </a:rPr>
              <a:t>Across the life course (applies to all ages)</a:t>
            </a:r>
            <a:endParaRPr lang="en-GB" sz="900" b="1" dirty="0">
              <a:latin typeface="Segoe UI" panose="020B0502040204020203" pitchFamily="34" charset="0"/>
              <a:ea typeface="Segoe UI" panose="020B0502040204020203" pitchFamily="34" charset="0"/>
              <a:cs typeface="Segoe UI" panose="020B0502040204020203" pitchFamily="34" charset="0"/>
            </a:endParaRPr>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96973" y="836712"/>
            <a:ext cx="571500" cy="606933"/>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56804" y="836712"/>
            <a:ext cx="571500" cy="606933"/>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2193" y="836712"/>
            <a:ext cx="571500" cy="606933"/>
          </a:xfrm>
          <a:prstGeom prst="rect">
            <a:avLst/>
          </a:prstGeom>
        </p:spPr>
      </p:pic>
      <p:pic>
        <p:nvPicPr>
          <p:cNvPr id="10" name="Pictur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2068" y="836712"/>
            <a:ext cx="571500" cy="606933"/>
          </a:xfrm>
          <a:prstGeom prst="rect">
            <a:avLst/>
          </a:prstGeom>
        </p:spPr>
      </p:pic>
      <p:grpSp>
        <p:nvGrpSpPr>
          <p:cNvPr id="14" name="Group 13"/>
          <p:cNvGrpSpPr/>
          <p:nvPr/>
        </p:nvGrpSpPr>
        <p:grpSpPr>
          <a:xfrm>
            <a:off x="6850097" y="982527"/>
            <a:ext cx="2086824" cy="360040"/>
            <a:chOff x="6508512" y="836711"/>
            <a:chExt cx="3583452" cy="606933"/>
          </a:xfrm>
        </p:grpSpPr>
        <p:pic>
          <p:nvPicPr>
            <p:cNvPr id="33" name="Picture 3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520464" y="836711"/>
              <a:ext cx="571500" cy="606933"/>
            </a:xfrm>
            <a:prstGeom prst="rect">
              <a:avLst/>
            </a:prstGeom>
          </p:spPr>
        </p:pic>
        <p:pic>
          <p:nvPicPr>
            <p:cNvPr id="28" name="Picture 2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016408" y="836711"/>
              <a:ext cx="571500" cy="606933"/>
            </a:xfrm>
            <a:prstGeom prst="rect">
              <a:avLst/>
            </a:prstGeom>
          </p:spPr>
        </p:pic>
        <p:pic>
          <p:nvPicPr>
            <p:cNvPr id="32" name="Picture 3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512352" y="836711"/>
              <a:ext cx="571500" cy="606933"/>
            </a:xfrm>
            <a:prstGeom prst="rect">
              <a:avLst/>
            </a:prstGeom>
          </p:spPr>
        </p:pic>
        <p:pic>
          <p:nvPicPr>
            <p:cNvPr id="29" name="Picture 2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26749" y="836711"/>
              <a:ext cx="571500" cy="606933"/>
            </a:xfrm>
            <a:prstGeom prst="rect">
              <a:avLst/>
            </a:prstGeom>
          </p:spPr>
        </p:pic>
        <p:pic>
          <p:nvPicPr>
            <p:cNvPr id="30" name="Picture 2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27257" y="836711"/>
              <a:ext cx="571500" cy="606933"/>
            </a:xfrm>
            <a:prstGeom prst="rect">
              <a:avLst/>
            </a:prstGeom>
          </p:spPr>
        </p:pic>
        <p:pic>
          <p:nvPicPr>
            <p:cNvPr id="34" name="Picture 3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024836" y="836711"/>
              <a:ext cx="571500" cy="606933"/>
            </a:xfrm>
            <a:prstGeom prst="rect">
              <a:avLst/>
            </a:prstGeom>
          </p:spPr>
        </p:pic>
        <p:pic>
          <p:nvPicPr>
            <p:cNvPr id="36" name="Picture 35"/>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508512" y="836711"/>
              <a:ext cx="571500" cy="606933"/>
            </a:xfrm>
            <a:prstGeom prst="rect">
              <a:avLst/>
            </a:prstGeom>
          </p:spPr>
        </p:pic>
      </p:grpSp>
    </p:spTree>
    <p:extLst>
      <p:ext uri="{BB962C8B-B14F-4D97-AF65-F5344CB8AC3E}">
        <p14:creationId xmlns:p14="http://schemas.microsoft.com/office/powerpoint/2010/main" val="90265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150</Words>
  <Application>Microsoft Office PowerPoint</Application>
  <PresentationFormat>On-screen Show (4:3)</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Kirklees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dc:creator>
  <cp:lastModifiedBy>Temp</cp:lastModifiedBy>
  <cp:revision>37</cp:revision>
  <dcterms:created xsi:type="dcterms:W3CDTF">2017-01-13T08:17:48Z</dcterms:created>
  <dcterms:modified xsi:type="dcterms:W3CDTF">2017-01-30T22:35:52Z</dcterms:modified>
</cp:coreProperties>
</file>